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03" r:id="rId3"/>
    <p:sldId id="317" r:id="rId4"/>
    <p:sldId id="304" r:id="rId5"/>
    <p:sldId id="310" r:id="rId6"/>
    <p:sldId id="318" r:id="rId7"/>
    <p:sldId id="342" r:id="rId8"/>
    <p:sldId id="312" r:id="rId9"/>
    <p:sldId id="319" r:id="rId10"/>
    <p:sldId id="321" r:id="rId11"/>
    <p:sldId id="327" r:id="rId12"/>
    <p:sldId id="325" r:id="rId13"/>
    <p:sldId id="328" r:id="rId14"/>
    <p:sldId id="329" r:id="rId15"/>
    <p:sldId id="330" r:id="rId16"/>
    <p:sldId id="331" r:id="rId17"/>
    <p:sldId id="332" r:id="rId18"/>
    <p:sldId id="335" r:id="rId19"/>
    <p:sldId id="336" r:id="rId20"/>
    <p:sldId id="337" r:id="rId21"/>
    <p:sldId id="338" r:id="rId22"/>
    <p:sldId id="340" r:id="rId23"/>
    <p:sldId id="341" r:id="rId24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33AE1"/>
    <a:srgbClr val="F430AB"/>
    <a:srgbClr val="E6E703"/>
    <a:srgbClr val="72AAA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9"/>
    <p:restoredTop sz="95005" autoAdjust="0"/>
  </p:normalViewPr>
  <p:slideViewPr>
    <p:cSldViewPr>
      <p:cViewPr varScale="1">
        <p:scale>
          <a:sx n="69" d="100"/>
          <a:sy n="69" d="100"/>
        </p:scale>
        <p:origin x="3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586" y="6956426"/>
            <a:ext cx="827620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510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57" y="6956426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8" tIns="46994" rIns="92308" bIns="46994">
            <a:spAutoFit/>
          </a:bodyPr>
          <a:lstStyle/>
          <a:p>
            <a:pPr algn="ctr" defTabSz="917510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510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76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9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5" tIns="46994" rIns="95665" bIns="46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7688"/>
            <a:ext cx="4876800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69" name="Google Shape;2369;p73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027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7688"/>
            <a:ext cx="4876800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76" name="Google Shape;2376;p74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Networking bandwidth is expected to also outpace the CPU power, so more bandwidth per core.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4696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0213" y="547688"/>
            <a:ext cx="366077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94" name="Google Shape;2394;p76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7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17</a:t>
            </a:fld>
            <a:endParaRPr sz="18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41423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80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0213" y="547688"/>
            <a:ext cx="366077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736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81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7688"/>
            <a:ext cx="4876800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0021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82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0213" y="547688"/>
            <a:ext cx="366077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9575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83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7688"/>
            <a:ext cx="4876800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360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85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0213" y="547688"/>
            <a:ext cx="366077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21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8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0213" y="547688"/>
            <a:ext cx="366077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550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8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0213" y="547688"/>
            <a:ext cx="366077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398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5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0213" y="547688"/>
            <a:ext cx="366077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87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5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0213" y="547688"/>
            <a:ext cx="366077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101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56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0213" y="547688"/>
            <a:ext cx="366077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9859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4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7688"/>
            <a:ext cx="4876800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510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7688"/>
            <a:ext cx="4876800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55" name="Google Shape;2355;p71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4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0213" y="547688"/>
            <a:ext cx="366077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62" name="Google Shape;2362;p72:notes"/>
          <p:cNvSpPr txBox="1">
            <a:spLocks noGrp="1"/>
          </p:cNvSpPr>
          <p:nvPr>
            <p:ph type="body" idx="1"/>
          </p:nvPr>
        </p:nvSpPr>
        <p:spPr>
          <a:xfrm>
            <a:off x="1281114" y="3475040"/>
            <a:ext cx="7038975" cy="329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50" tIns="46975" rIns="95650" bIns="469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96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20000"/>
              <a:buFont typeface="Arial" panose="020B0604020202020204" pitchFamily="34" charset="0"/>
              <a:buChar char="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543050" indent="-171450">
              <a:buSzPct val="120000"/>
              <a:buFont typeface="Arial" panose="020B0604020202020204" pitchFamily="34" charset="0"/>
              <a:buChar char="•"/>
              <a:defRPr sz="18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buSzPct val="120000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C1F6-F85B-794F-8C35-018FB5EA5B88}"/>
              </a:ext>
            </a:extLst>
          </p:cNvPr>
          <p:cNvSpPr txBox="1"/>
          <p:nvPr userDrawn="1"/>
        </p:nvSpPr>
        <p:spPr>
          <a:xfrm>
            <a:off x="8469443" y="66856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3875" y="174519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533400" y="6432762"/>
            <a:ext cx="997495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Ravi Mittal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DB934F-A9E5-C647-BF9E-E36E6FE942FE}"/>
              </a:ext>
            </a:extLst>
          </p:cNvPr>
          <p:cNvSpPr/>
          <p:nvPr userDrawn="1"/>
        </p:nvSpPr>
        <p:spPr>
          <a:xfrm>
            <a:off x="8312131" y="6516172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B82DB86-37F9-954E-8F10-00623E1FD261}" type="slidenum">
              <a:rPr lang="en-US" sz="18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8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accent1">
            <a:lumMod val="50000"/>
          </a:schemeClr>
        </a:buClr>
        <a:buSzPct val="110000"/>
        <a:buChar char="•"/>
        <a:defRPr sz="2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Calibri" panose="020F050202020403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C00000"/>
        </a:buClr>
        <a:buSzPct val="110000"/>
        <a:buFont typeface="Arial" panose="020B0604020202020204" pitchFamily="34" charset="0"/>
        <a:buChar char="•"/>
        <a:defRPr sz="22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70C0"/>
        </a:buClr>
        <a:buSzPct val="120000"/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Char char="•"/>
        <a:defRPr sz="18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20000"/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Gill Sans" charset="0"/>
          <a:cs typeface="Calibri" panose="020F0502020204030204" pitchFamily="34" charset="0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ospmag.com/issue/article/Time-Is-Not-Always-On-Our-Side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jp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1.jp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jpg"/><Relationship Id="rId5" Type="http://schemas.openxmlformats.org/officeDocument/2006/relationships/image" Target="../media/image15.jpg"/><Relationship Id="rId15" Type="http://schemas.openxmlformats.org/officeDocument/2006/relationships/image" Target="../media/image24.png"/><Relationship Id="rId10" Type="http://schemas.openxmlformats.org/officeDocument/2006/relationships/image" Target="../media/image19.jp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8.jp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png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cs.wisc.edu/~remzi/OSTEP/#instructo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tfEcA3TXq4" TargetMode="External"/><Relationship Id="rId2" Type="http://schemas.openxmlformats.org/officeDocument/2006/relationships/hyperlink" Target="https://inst.eecs.berkeley.edu/~cs162/sp21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96752"/>
            <a:ext cx="7848600" cy="2057400"/>
          </a:xfrm>
        </p:spPr>
        <p:txBody>
          <a:bodyPr/>
          <a:lstStyle/>
          <a:p>
            <a:pPr>
              <a:defRPr/>
            </a:pPr>
            <a:br>
              <a:rPr lang="en-US" sz="3000" dirty="0"/>
            </a:br>
            <a:r>
              <a:rPr lang="en-US" sz="3000" dirty="0">
                <a:solidFill>
                  <a:srgbClr val="FF0000"/>
                </a:solidFill>
              </a:rPr>
              <a:t>CS310 Operating Systems </a:t>
            </a:r>
            <a:br>
              <a:rPr lang="en-US" sz="3000" dirty="0"/>
            </a:br>
            <a:br>
              <a:rPr lang="en-US" sz="3000" dirty="0"/>
            </a:br>
            <a:r>
              <a:rPr lang="en-US" sz="2400" dirty="0"/>
              <a:t>Lecture 0: Operating System - Course Introduction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</p:spPr>
        <p:txBody>
          <a:bodyPr/>
          <a:lstStyle/>
          <a:p>
            <a:pPr marL="285750" indent="-285750" algn="r">
              <a:defRPr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Ravi Mittal</a:t>
            </a:r>
          </a:p>
          <a:p>
            <a:pPr marL="285750" indent="-285750" algn="r">
              <a:defRPr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ea typeface="Gill Sans" charset="0"/>
              </a:rPr>
              <a:t>IIT Goa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212FBC-2219-694D-ADC5-AC06D0B7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additional stuff you can expect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796B39-264D-914E-B4E5-6F45234D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more programming assignments </a:t>
            </a:r>
          </a:p>
          <a:p>
            <a:pPr lvl="1"/>
            <a:r>
              <a:rPr lang="en-US" dirty="0"/>
              <a:t>No spoon feeding – google it – read books - do programming by yourself </a:t>
            </a:r>
          </a:p>
          <a:p>
            <a:pPr lvl="2"/>
            <a:r>
              <a:rPr lang="en-US" dirty="0"/>
              <a:t>You are now in the 3</a:t>
            </a:r>
            <a:r>
              <a:rPr lang="en-US" baseline="30000" dirty="0"/>
              <a:t>rd</a:t>
            </a:r>
            <a:r>
              <a:rPr lang="en-US" dirty="0"/>
              <a:t> year.. Don’t expect hand holding</a:t>
            </a:r>
          </a:p>
          <a:p>
            <a:r>
              <a:rPr lang="en-US" dirty="0"/>
              <a:t>No class in case less than 90% students available</a:t>
            </a:r>
          </a:p>
          <a:p>
            <a:pPr lvl="1"/>
            <a:r>
              <a:rPr lang="en-US" dirty="0"/>
              <a:t>So learn it by yourself </a:t>
            </a:r>
          </a:p>
          <a:p>
            <a:r>
              <a:rPr lang="en-US" dirty="0"/>
              <a:t>How to handle monotony ?</a:t>
            </a:r>
          </a:p>
          <a:p>
            <a:pPr lvl="1"/>
            <a:r>
              <a:rPr lang="en-US" dirty="0"/>
              <a:t>You need to be alive in the class </a:t>
            </a:r>
          </a:p>
          <a:p>
            <a:pPr lvl="1"/>
            <a:r>
              <a:rPr lang="en-US" dirty="0"/>
              <a:t>Don’t take classes while watching matches …</a:t>
            </a:r>
          </a:p>
          <a:p>
            <a:r>
              <a:rPr lang="en-US" dirty="0"/>
              <a:t>Learn by sincere effort</a:t>
            </a:r>
          </a:p>
          <a:p>
            <a:pPr lvl="1"/>
            <a:r>
              <a:rPr lang="en-US" dirty="0"/>
              <a:t>No free lunches… need to earn your grade by working hard</a:t>
            </a:r>
          </a:p>
          <a:p>
            <a:pPr lvl="1"/>
            <a:r>
              <a:rPr lang="en-US" dirty="0"/>
              <a:t>Your learning matters to me … nothing else .. So please don’t try usual tricks..</a:t>
            </a:r>
          </a:p>
        </p:txBody>
      </p:sp>
    </p:spTree>
    <p:extLst>
      <p:ext uri="{BB962C8B-B14F-4D97-AF65-F5344CB8AC3E}">
        <p14:creationId xmlns:p14="http://schemas.microsoft.com/office/powerpoint/2010/main" val="271546710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64"/>
          <p:cNvSpPr/>
          <p:nvPr/>
        </p:nvSpPr>
        <p:spPr>
          <a:xfrm>
            <a:off x="0" y="857250"/>
            <a:ext cx="9144000" cy="5200650"/>
          </a:xfrm>
          <a:prstGeom prst="rect">
            <a:avLst/>
          </a:prstGeom>
          <a:solidFill>
            <a:schemeClr val="dk1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35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81469171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4C72-DCE2-494F-821B-102AB523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564904"/>
            <a:ext cx="7162800" cy="533400"/>
          </a:xfrm>
        </p:spPr>
        <p:txBody>
          <a:bodyPr/>
          <a:lstStyle/>
          <a:p>
            <a:r>
              <a:rPr lang="en-US" dirty="0"/>
              <a:t>Computing world is changing very fast!</a:t>
            </a:r>
          </a:p>
        </p:txBody>
      </p:sp>
    </p:spTree>
    <p:extLst>
      <p:ext uri="{BB962C8B-B14F-4D97-AF65-F5344CB8AC3E}">
        <p14:creationId xmlns:p14="http://schemas.microsoft.com/office/powerpoint/2010/main" val="273458499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71"/>
          <p:cNvSpPr txBox="1">
            <a:spLocks noGrp="1"/>
          </p:cNvSpPr>
          <p:nvPr>
            <p:ph type="title"/>
          </p:nvPr>
        </p:nvSpPr>
        <p:spPr>
          <a:xfrm>
            <a:off x="990600" y="971550"/>
            <a:ext cx="7162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/>
              <a:t>But then Moore’s Law Ended…</a:t>
            </a:r>
            <a:endParaRPr/>
          </a:p>
        </p:txBody>
      </p:sp>
      <p:sp>
        <p:nvSpPr>
          <p:cNvPr id="2358" name="Google Shape;2358;p71"/>
          <p:cNvSpPr txBox="1">
            <a:spLocks noGrp="1"/>
          </p:cNvSpPr>
          <p:nvPr>
            <p:ph type="body" idx="1"/>
          </p:nvPr>
        </p:nvSpPr>
        <p:spPr>
          <a:xfrm>
            <a:off x="1418545" y="3315890"/>
            <a:ext cx="6457950" cy="22288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t" anchorCtr="0" compatLnSpc="1">
            <a:prstTxWarp prst="textNoShape">
              <a:avLst/>
            </a:prstTxWarp>
            <a:noAutofit/>
          </a:bodyPr>
          <a:lstStyle/>
          <a:p>
            <a:pPr marL="214313" indent="-21431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/>
              <a:t>Moore’s Law has (officially) ended -- Feb 2016</a:t>
            </a:r>
            <a:endParaRPr/>
          </a:p>
          <a:p>
            <a:pPr marL="514350" lvl="1" indent="-171450"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Char char="–"/>
            </a:pPr>
            <a:r>
              <a:rPr lang="en-US"/>
              <a:t>No longer getting 2 x transistors/chip every 18 months…</a:t>
            </a:r>
            <a:endParaRPr/>
          </a:p>
          <a:p>
            <a:pPr marL="514350" lvl="1" indent="-171450"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Char char="–"/>
            </a:pPr>
            <a:r>
              <a:rPr lang="en-US"/>
              <a:t>or even every 24 months</a:t>
            </a:r>
            <a:endParaRPr/>
          </a:p>
          <a:p>
            <a:pPr marL="214313" indent="-214313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/>
              <a:t>May have only 2-3 smallest geometry fabrication plants left:</a:t>
            </a:r>
            <a:endParaRPr/>
          </a:p>
          <a:p>
            <a:pPr marL="514350" lvl="1" indent="-171450"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Char char="–"/>
            </a:pPr>
            <a:r>
              <a:rPr lang="en-US"/>
              <a:t> Intel and Samsung and/or TSMC</a:t>
            </a:r>
            <a:endParaRPr/>
          </a:p>
          <a:p>
            <a:pPr marL="214313" indent="-214313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/>
              <a:t>Vendors moving to 3D stacked chips</a:t>
            </a:r>
            <a:endParaRPr/>
          </a:p>
          <a:p>
            <a:pPr marL="514350" lvl="1" indent="-171450"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Char char="–"/>
            </a:pPr>
            <a:r>
              <a:rPr lang="en-US"/>
              <a:t>More layers in old geometries</a:t>
            </a:r>
            <a:endParaRPr/>
          </a:p>
        </p:txBody>
      </p:sp>
      <p:pic>
        <p:nvPicPr>
          <p:cNvPr id="2359" name="Google Shape;2359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750" y="1487091"/>
            <a:ext cx="6115050" cy="1713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939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72"/>
          <p:cNvSpPr txBox="1">
            <a:spLocks noGrp="1"/>
          </p:cNvSpPr>
          <p:nvPr>
            <p:ph type="title"/>
          </p:nvPr>
        </p:nvSpPr>
        <p:spPr>
          <a:xfrm>
            <a:off x="990600" y="971550"/>
            <a:ext cx="7162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/>
              <a:t>Storage Capacity is Still Growing!</a:t>
            </a:r>
            <a:endParaRPr/>
          </a:p>
        </p:txBody>
      </p:sp>
      <p:pic>
        <p:nvPicPr>
          <p:cNvPr id="2365" name="Google Shape;2365;p72" descr="A picture containing dark, flying, skiing, kit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99792" y="2348880"/>
            <a:ext cx="4572000" cy="3041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88915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73"/>
          <p:cNvSpPr txBox="1">
            <a:spLocks noGrp="1"/>
          </p:cNvSpPr>
          <p:nvPr>
            <p:ph type="title"/>
          </p:nvPr>
        </p:nvSpPr>
        <p:spPr>
          <a:xfrm>
            <a:off x="990600" y="971550"/>
            <a:ext cx="7162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/>
              <a:t>Society is Increasingly Connected…</a:t>
            </a:r>
            <a:endParaRPr/>
          </a:p>
        </p:txBody>
      </p:sp>
      <p:pic>
        <p:nvPicPr>
          <p:cNvPr id="2372" name="Google Shape;2372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986" y="1657533"/>
            <a:ext cx="4142238" cy="231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9645" y="1543050"/>
            <a:ext cx="4649188" cy="2603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31212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74"/>
          <p:cNvSpPr txBox="1">
            <a:spLocks noGrp="1"/>
          </p:cNvSpPr>
          <p:nvPr>
            <p:ph type="title"/>
          </p:nvPr>
        </p:nvSpPr>
        <p:spPr>
          <a:xfrm>
            <a:off x="990600" y="971550"/>
            <a:ext cx="7162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Network Capacity Still Increasing</a:t>
            </a:r>
            <a:endParaRPr/>
          </a:p>
        </p:txBody>
      </p:sp>
      <p:pic>
        <p:nvPicPr>
          <p:cNvPr id="2379" name="Google Shape;237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450" y="1485900"/>
            <a:ext cx="520065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74"/>
          <p:cNvSpPr/>
          <p:nvPr/>
        </p:nvSpPr>
        <p:spPr>
          <a:xfrm>
            <a:off x="800100" y="5461399"/>
            <a:ext cx="6572250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200" b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(source: </a:t>
            </a:r>
            <a:r>
              <a:rPr lang="en-US" sz="1200" b="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http://www.ospmag.com/issue/article/Time-Is-Not-Always-On-Our-Side</a:t>
            </a:r>
            <a:r>
              <a:rPr lang="en-US" sz="1200" b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186017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76"/>
          <p:cNvSpPr txBox="1">
            <a:spLocks noGrp="1"/>
          </p:cNvSpPr>
          <p:nvPr>
            <p:ph type="title"/>
          </p:nvPr>
        </p:nvSpPr>
        <p:spPr>
          <a:xfrm>
            <a:off x="339660" y="217782"/>
            <a:ext cx="8336796" cy="3848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People-to-Computer Ratio Over Time</a:t>
            </a:r>
            <a:endParaRPr dirty="0"/>
          </a:p>
        </p:txBody>
      </p:sp>
      <p:grpSp>
        <p:nvGrpSpPr>
          <p:cNvPr id="2398" name="Google Shape;2398;p76"/>
          <p:cNvGrpSpPr/>
          <p:nvPr/>
        </p:nvGrpSpPr>
        <p:grpSpPr>
          <a:xfrm>
            <a:off x="1542689" y="1469563"/>
            <a:ext cx="4206703" cy="3488717"/>
            <a:chOff x="2898" y="1503"/>
            <a:chExt cx="2579" cy="2085"/>
          </a:xfrm>
        </p:grpSpPr>
        <p:sp>
          <p:nvSpPr>
            <p:cNvPr id="2399" name="Google Shape;2399;p76"/>
            <p:cNvSpPr txBox="1"/>
            <p:nvPr/>
          </p:nvSpPr>
          <p:spPr>
            <a:xfrm>
              <a:off x="4126" y="3436"/>
              <a:ext cx="466" cy="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years</a:t>
              </a:r>
              <a:endParaRPr/>
            </a:p>
          </p:txBody>
        </p:sp>
        <p:sp>
          <p:nvSpPr>
            <p:cNvPr id="2400" name="Google Shape;2400;p76"/>
            <p:cNvSpPr txBox="1"/>
            <p:nvPr/>
          </p:nvSpPr>
          <p:spPr>
            <a:xfrm>
              <a:off x="2898" y="1503"/>
              <a:ext cx="792" cy="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Computers</a:t>
              </a:r>
              <a:endParaRPr/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Per Person</a:t>
              </a:r>
              <a:endParaRPr/>
            </a:p>
          </p:txBody>
        </p:sp>
        <p:sp>
          <p:nvSpPr>
            <p:cNvPr id="2401" name="Google Shape;2401;p76"/>
            <p:cNvSpPr txBox="1"/>
            <p:nvPr/>
          </p:nvSpPr>
          <p:spPr>
            <a:xfrm>
              <a:off x="3043" y="3155"/>
              <a:ext cx="421" cy="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10</a:t>
              </a:r>
              <a:r>
                <a:rPr lang="en-US" sz="1200" baseline="300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3</a:t>
              </a: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:1</a:t>
              </a:r>
              <a:endParaRPr/>
            </a:p>
          </p:txBody>
        </p:sp>
        <p:sp>
          <p:nvSpPr>
            <p:cNvPr id="2402" name="Google Shape;2402;p76"/>
            <p:cNvSpPr txBox="1"/>
            <p:nvPr/>
          </p:nvSpPr>
          <p:spPr>
            <a:xfrm>
              <a:off x="3043" y="1824"/>
              <a:ext cx="421" cy="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1:10</a:t>
              </a:r>
              <a:r>
                <a:rPr lang="en-US" sz="1200" baseline="300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6</a:t>
              </a:r>
              <a:endParaRPr/>
            </a:p>
          </p:txBody>
        </p:sp>
        <p:sp>
          <p:nvSpPr>
            <p:cNvPr id="2403" name="Google Shape;2403;p76"/>
            <p:cNvSpPr txBox="1"/>
            <p:nvPr/>
          </p:nvSpPr>
          <p:spPr>
            <a:xfrm>
              <a:off x="4800" y="2640"/>
              <a:ext cx="677" cy="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5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Laptop</a:t>
              </a:r>
              <a:endParaRPr/>
            </a:p>
          </p:txBody>
        </p:sp>
        <p:sp>
          <p:nvSpPr>
            <p:cNvPr id="2404" name="Google Shape;2404;p76"/>
            <p:cNvSpPr txBox="1"/>
            <p:nvPr/>
          </p:nvSpPr>
          <p:spPr>
            <a:xfrm>
              <a:off x="4958" y="2814"/>
              <a:ext cx="394" cy="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5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PDA</a:t>
              </a:r>
              <a:endParaRPr/>
            </a:p>
          </p:txBody>
        </p:sp>
        <p:cxnSp>
          <p:nvCxnSpPr>
            <p:cNvPr id="2405" name="Google Shape;2405;p76"/>
            <p:cNvCxnSpPr/>
            <p:nvPr/>
          </p:nvCxnSpPr>
          <p:spPr>
            <a:xfrm>
              <a:off x="3458" y="3385"/>
              <a:ext cx="1978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06" name="Google Shape;2406;p76"/>
            <p:cNvCxnSpPr/>
            <p:nvPr/>
          </p:nvCxnSpPr>
          <p:spPr>
            <a:xfrm rot="10800000">
              <a:off x="3462" y="1715"/>
              <a:ext cx="0" cy="166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2407" name="Google Shape;2407;p76" descr="whirlwind-compute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6" y="1777"/>
              <a:ext cx="486" cy="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8" name="Google Shape;2408;p76" descr="360-6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6" y="2070"/>
              <a:ext cx="442" cy="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9" name="Google Shape;2409;p76"/>
            <p:cNvSpPr txBox="1"/>
            <p:nvPr/>
          </p:nvSpPr>
          <p:spPr>
            <a:xfrm>
              <a:off x="4154" y="1968"/>
              <a:ext cx="862" cy="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5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Mainframe</a:t>
              </a:r>
              <a:endParaRPr/>
            </a:p>
          </p:txBody>
        </p:sp>
        <p:pic>
          <p:nvPicPr>
            <p:cNvPr id="2410" name="Google Shape;2410;p76" descr="vax11-7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8" y="2307"/>
              <a:ext cx="272" cy="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1" name="Google Shape;2411;p76"/>
            <p:cNvSpPr txBox="1"/>
            <p:nvPr/>
          </p:nvSpPr>
          <p:spPr>
            <a:xfrm>
              <a:off x="4386" y="2216"/>
              <a:ext cx="468" cy="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5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Mini</a:t>
              </a:r>
              <a:endParaRPr/>
            </a:p>
          </p:txBody>
        </p:sp>
        <p:pic>
          <p:nvPicPr>
            <p:cNvPr id="2412" name="Google Shape;2412;p76" descr="sun3+3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84" y="2488"/>
              <a:ext cx="303" cy="2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3" name="Google Shape;2413;p76"/>
            <p:cNvSpPr txBox="1"/>
            <p:nvPr/>
          </p:nvSpPr>
          <p:spPr>
            <a:xfrm>
              <a:off x="4547" y="2397"/>
              <a:ext cx="829" cy="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5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Workstation</a:t>
              </a:r>
              <a:endParaRPr/>
            </a:p>
          </p:txBody>
        </p:sp>
        <p:sp>
          <p:nvSpPr>
            <p:cNvPr id="2414" name="Google Shape;2414;p76"/>
            <p:cNvSpPr txBox="1"/>
            <p:nvPr/>
          </p:nvSpPr>
          <p:spPr>
            <a:xfrm>
              <a:off x="4704" y="2544"/>
              <a:ext cx="309" cy="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5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PC</a:t>
              </a:r>
              <a:endParaRPr/>
            </a:p>
          </p:txBody>
        </p:sp>
        <p:pic>
          <p:nvPicPr>
            <p:cNvPr id="2415" name="Google Shape;2415;p76" descr="IBM_ThinkPad@ThinkPad_A_Series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35" y="2760"/>
              <a:ext cx="233" cy="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6" name="Google Shape;2416;p76" descr="cell-phone-nokia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031" y="3078"/>
              <a:ext cx="175" cy="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7" name="Google Shape;2417;p76" descr="pcsm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03" y="2624"/>
              <a:ext cx="157" cy="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8" name="Google Shape;2418;p76" descr="palm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803" y="2984"/>
              <a:ext cx="126" cy="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9" name="Google Shape;2419;p76"/>
            <p:cNvSpPr/>
            <p:nvPr/>
          </p:nvSpPr>
          <p:spPr>
            <a:xfrm>
              <a:off x="5064" y="2934"/>
              <a:ext cx="322" cy="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5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Cell</a:t>
              </a:r>
              <a:endParaRPr/>
            </a:p>
          </p:txBody>
        </p:sp>
        <p:sp>
          <p:nvSpPr>
            <p:cNvPr id="2420" name="Google Shape;2420;p76"/>
            <p:cNvSpPr txBox="1"/>
            <p:nvPr/>
          </p:nvSpPr>
          <p:spPr>
            <a:xfrm>
              <a:off x="3163" y="2712"/>
              <a:ext cx="301" cy="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1:1</a:t>
              </a:r>
              <a:endParaRPr/>
            </a:p>
          </p:txBody>
        </p:sp>
        <p:sp>
          <p:nvSpPr>
            <p:cNvPr id="2421" name="Google Shape;2421;p76"/>
            <p:cNvSpPr txBox="1"/>
            <p:nvPr/>
          </p:nvSpPr>
          <p:spPr>
            <a:xfrm>
              <a:off x="3043" y="2304"/>
              <a:ext cx="421" cy="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1:10</a:t>
              </a:r>
              <a:r>
                <a:rPr lang="en-US" sz="1200" baseline="300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3</a:t>
              </a:r>
              <a:endParaRPr/>
            </a:p>
          </p:txBody>
        </p:sp>
      </p:grpSp>
      <p:grpSp>
        <p:nvGrpSpPr>
          <p:cNvPr id="2422" name="Google Shape;2422;p76"/>
          <p:cNvGrpSpPr/>
          <p:nvPr/>
        </p:nvGrpSpPr>
        <p:grpSpPr>
          <a:xfrm>
            <a:off x="5140261" y="4294550"/>
            <a:ext cx="585788" cy="569119"/>
            <a:chOff x="4992" y="3124"/>
            <a:chExt cx="492" cy="478"/>
          </a:xfrm>
        </p:grpSpPr>
        <p:sp>
          <p:nvSpPr>
            <p:cNvPr id="2423" name="Google Shape;2423;p76"/>
            <p:cNvSpPr txBox="1"/>
            <p:nvPr/>
          </p:nvSpPr>
          <p:spPr>
            <a:xfrm>
              <a:off x="4992" y="3408"/>
              <a:ext cx="492" cy="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50" i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Mote!</a:t>
              </a:r>
              <a:endParaRPr/>
            </a:p>
          </p:txBody>
        </p:sp>
        <p:pic>
          <p:nvPicPr>
            <p:cNvPr id="2424" name="Google Shape;2424;p76" descr="dots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206" y="3124"/>
              <a:ext cx="211" cy="2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5" name="Google Shape;2425;p7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76838" y="1526260"/>
            <a:ext cx="939182" cy="57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6" name="Google Shape;2426;p7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544497" y="3737723"/>
            <a:ext cx="350978" cy="37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p7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93275" y="1877546"/>
            <a:ext cx="10001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Google Shape;2428;p7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362236" y="2537854"/>
            <a:ext cx="648163" cy="61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p7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88575" y="3157744"/>
            <a:ext cx="437590" cy="43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0" name="Google Shape;2430;p7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703965" y="3435164"/>
            <a:ext cx="405539" cy="3644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1" name="Google Shape;2431;p76"/>
          <p:cNvCxnSpPr/>
          <p:nvPr/>
        </p:nvCxnSpPr>
        <p:spPr>
          <a:xfrm>
            <a:off x="3852517" y="2146489"/>
            <a:ext cx="1064558" cy="2241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432" name="Google Shape;2432;p76"/>
          <p:cNvCxnSpPr/>
          <p:nvPr/>
        </p:nvCxnSpPr>
        <p:spPr>
          <a:xfrm>
            <a:off x="4078876" y="2641789"/>
            <a:ext cx="1064558" cy="22412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433" name="Google Shape;2433;p76"/>
          <p:cNvCxnSpPr/>
          <p:nvPr/>
        </p:nvCxnSpPr>
        <p:spPr>
          <a:xfrm rot="10800000" flipH="1">
            <a:off x="4831911" y="3278283"/>
            <a:ext cx="522194" cy="4483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434" name="Google Shape;2434;p76"/>
          <p:cNvSpPr/>
          <p:nvPr/>
        </p:nvSpPr>
        <p:spPr>
          <a:xfrm>
            <a:off x="5287794" y="1314451"/>
            <a:ext cx="1291861" cy="1257860"/>
          </a:xfrm>
          <a:prstGeom prst="cloud">
            <a:avLst/>
          </a:prstGeom>
          <a:solidFill>
            <a:schemeClr val="dk1">
              <a:alpha val="15686"/>
            </a:schemeClr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35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35" name="Google Shape;2435;p76"/>
          <p:cNvSpPr txBox="1"/>
          <p:nvPr/>
        </p:nvSpPr>
        <p:spPr>
          <a:xfrm>
            <a:off x="1594813" y="5554217"/>
            <a:ext cx="3796520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Bell’s Law: new computer class per 10 years</a:t>
            </a:r>
            <a:endParaRPr dirty="0"/>
          </a:p>
        </p:txBody>
      </p:sp>
      <p:sp>
        <p:nvSpPr>
          <p:cNvPr id="2436" name="Google Shape;2436;p76"/>
          <p:cNvSpPr/>
          <p:nvPr/>
        </p:nvSpPr>
        <p:spPr>
          <a:xfrm>
            <a:off x="4855528" y="4950596"/>
            <a:ext cx="1281502" cy="525278"/>
          </a:xfrm>
          <a:prstGeom prst="wedgeRoundRectCallout">
            <a:avLst>
              <a:gd name="adj1" fmla="val 34899"/>
              <a:gd name="adj2" fmla="val -135912"/>
              <a:gd name="adj3" fmla="val 16667"/>
            </a:avLst>
          </a:prstGeom>
          <a:solidFill>
            <a:srgbClr val="FFC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500" b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Internet of Things!</a:t>
            </a:r>
            <a:endParaRPr/>
          </a:p>
        </p:txBody>
      </p:sp>
      <p:sp>
        <p:nvSpPr>
          <p:cNvPr id="2437" name="Google Shape;2437;p76"/>
          <p:cNvSpPr/>
          <p:nvPr/>
        </p:nvSpPr>
        <p:spPr>
          <a:xfrm>
            <a:off x="6572250" y="1755312"/>
            <a:ext cx="228600" cy="1085850"/>
          </a:xfrm>
          <a:prstGeom prst="righ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350" b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8" name="Google Shape;2438;p76"/>
          <p:cNvSpPr/>
          <p:nvPr/>
        </p:nvSpPr>
        <p:spPr>
          <a:xfrm>
            <a:off x="6743700" y="2784012"/>
            <a:ext cx="228600" cy="1085850"/>
          </a:xfrm>
          <a:prstGeom prst="righ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350" b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9" name="Google Shape;2439;p76"/>
          <p:cNvSpPr/>
          <p:nvPr/>
        </p:nvSpPr>
        <p:spPr>
          <a:xfrm>
            <a:off x="6572250" y="3869862"/>
            <a:ext cx="228600" cy="742950"/>
          </a:xfrm>
          <a:prstGeom prst="righ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350" b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0" name="Google Shape;2440;p76"/>
          <p:cNvSpPr txBox="1"/>
          <p:nvPr/>
        </p:nvSpPr>
        <p:spPr>
          <a:xfrm>
            <a:off x="6858000" y="1641012"/>
            <a:ext cx="1143000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Number crunching, Data Storage, Massive Inet Services,</a:t>
            </a:r>
            <a:endParaRPr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ML, …</a:t>
            </a:r>
            <a:endParaRPr/>
          </a:p>
        </p:txBody>
      </p:sp>
      <p:sp>
        <p:nvSpPr>
          <p:cNvPr id="2441" name="Google Shape;2441;p76"/>
          <p:cNvSpPr txBox="1"/>
          <p:nvPr/>
        </p:nvSpPr>
        <p:spPr>
          <a:xfrm>
            <a:off x="6972300" y="3069762"/>
            <a:ext cx="11430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Productivity,</a:t>
            </a:r>
            <a:endParaRPr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Interactive</a:t>
            </a:r>
            <a:endParaRPr/>
          </a:p>
        </p:txBody>
      </p:sp>
      <p:sp>
        <p:nvSpPr>
          <p:cNvPr id="2442" name="Google Shape;2442;p76"/>
          <p:cNvSpPr txBox="1"/>
          <p:nvPr/>
        </p:nvSpPr>
        <p:spPr>
          <a:xfrm>
            <a:off x="6848475" y="3927012"/>
            <a:ext cx="11430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Streaming from/to the physical world</a:t>
            </a:r>
            <a:endParaRPr/>
          </a:p>
        </p:txBody>
      </p:sp>
      <p:pic>
        <p:nvPicPr>
          <p:cNvPr id="2443" name="Google Shape;2443;p7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685761" y="4130659"/>
            <a:ext cx="405539" cy="34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7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46427" y="4416355"/>
            <a:ext cx="246398" cy="24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7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137029" y="4238635"/>
            <a:ext cx="263771" cy="26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7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919313" y="3993538"/>
            <a:ext cx="347615" cy="347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7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Challenge: Complexity</a:t>
            </a:r>
            <a:endParaRPr dirty="0"/>
          </a:p>
        </p:txBody>
      </p:sp>
      <p:sp>
        <p:nvSpPr>
          <p:cNvPr id="2471" name="Google Shape;2471;p8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t" anchorCtr="0" compatLnSpc="1">
            <a:prstTxWarp prst="textNoShape">
              <a:avLst/>
            </a:prstTxWarp>
            <a:noAutofit/>
          </a:bodyPr>
          <a:lstStyle/>
          <a:p>
            <a:pPr marL="214313" indent="-21431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 dirty="0"/>
              <a:t>Applications consisting of…</a:t>
            </a:r>
            <a:endParaRPr dirty="0"/>
          </a:p>
          <a:p>
            <a:pPr marL="514350" lvl="1" indent="-171450"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Char char="–"/>
            </a:pPr>
            <a:r>
              <a:rPr lang="en-US" dirty="0"/>
              <a:t>… a variety of software modules that …</a:t>
            </a:r>
            <a:endParaRPr dirty="0"/>
          </a:p>
          <a:p>
            <a:pPr marL="514350" lvl="1" indent="-171450"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Char char="–"/>
            </a:pPr>
            <a:r>
              <a:rPr lang="en-US" dirty="0"/>
              <a:t>… run on a variety of devices (machines) that</a:t>
            </a:r>
            <a:endParaRPr dirty="0"/>
          </a:p>
          <a:p>
            <a:pPr marL="857250" lvl="2" indent="-171450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»"/>
            </a:pPr>
            <a:r>
              <a:rPr lang="en-US" dirty="0"/>
              <a:t>… implement different hardware architectures</a:t>
            </a:r>
            <a:endParaRPr dirty="0"/>
          </a:p>
          <a:p>
            <a:pPr marL="857250" lvl="2" indent="-171450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»"/>
            </a:pPr>
            <a:r>
              <a:rPr lang="en-US" dirty="0"/>
              <a:t>… run competing applications</a:t>
            </a:r>
            <a:endParaRPr dirty="0"/>
          </a:p>
          <a:p>
            <a:pPr marL="857250" lvl="2" indent="-171450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»"/>
            </a:pPr>
            <a:r>
              <a:rPr lang="en-US" dirty="0"/>
              <a:t>… fail in unexpected ways</a:t>
            </a:r>
            <a:endParaRPr dirty="0"/>
          </a:p>
          <a:p>
            <a:pPr marL="857250" lvl="2" indent="-171450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»"/>
            </a:pPr>
            <a:r>
              <a:rPr lang="en-US" dirty="0"/>
              <a:t>… can be under a variety of attacks</a:t>
            </a:r>
            <a:endParaRPr dirty="0"/>
          </a:p>
          <a:p>
            <a:pPr marL="214313" indent="-100013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14313" indent="-214313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 dirty="0"/>
              <a:t>Not feasible to test software for all possible environments and combinations of components and devices</a:t>
            </a:r>
            <a:endParaRPr dirty="0"/>
          </a:p>
          <a:p>
            <a:pPr marL="514350" lvl="1" indent="-171450"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Char char="–"/>
            </a:pPr>
            <a:r>
              <a:rPr lang="en-US" dirty="0"/>
              <a:t>The question is not whether there are bugs but how serious are the bugs! </a:t>
            </a:r>
            <a:endParaRPr dirty="0"/>
          </a:p>
          <a:p>
            <a:pPr marL="514350" lvl="1" indent="-66675"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626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/>
              <a:t>The World Is Parallel: Intel SkyLake (2017)</a:t>
            </a:r>
            <a:endParaRPr/>
          </a:p>
        </p:txBody>
      </p:sp>
      <p:sp>
        <p:nvSpPr>
          <p:cNvPr id="2477" name="Google Shape;2477;p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t" anchorCtr="0" compatLnSpc="1">
            <a:prstTxWarp prst="textNoShape">
              <a:avLst/>
            </a:prstTxWarp>
            <a:noAutofit/>
          </a:bodyPr>
          <a:lstStyle/>
          <a:p>
            <a:pPr marL="214313" indent="-21431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</a:pPr>
            <a:r>
              <a:rPr lang="en-US" sz="1500"/>
              <a:t>Up to 28 Cores, 56 Threads</a:t>
            </a:r>
            <a:endParaRPr/>
          </a:p>
          <a:p>
            <a:pPr marL="514350" lvl="1" indent="-17145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1500"/>
              <a:t>694 mm² die size (estimated)</a:t>
            </a:r>
            <a:endParaRPr/>
          </a:p>
          <a:p>
            <a:pPr marL="214313" indent="-214313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</a:pPr>
            <a:r>
              <a:rPr lang="en-US" sz="1500"/>
              <a:t>Many different instructions</a:t>
            </a:r>
            <a:endParaRPr/>
          </a:p>
          <a:p>
            <a:pPr marL="514350" lvl="1" indent="-17145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1500"/>
              <a:t>Security, Graphics</a:t>
            </a:r>
            <a:endParaRPr/>
          </a:p>
          <a:p>
            <a:pPr marL="214313" indent="-214313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</a:pPr>
            <a:r>
              <a:rPr lang="en-US" sz="1500"/>
              <a:t>Caches on chip:</a:t>
            </a:r>
            <a:endParaRPr/>
          </a:p>
          <a:p>
            <a:pPr marL="514350" lvl="1" indent="-17145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1500"/>
              <a:t>L2: 28 MiB</a:t>
            </a:r>
            <a:endParaRPr sz="1500"/>
          </a:p>
          <a:p>
            <a:pPr marL="514350" lvl="1" indent="-17145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1500"/>
              <a:t>Shared L3: 38.5 MiB </a:t>
            </a:r>
            <a:br>
              <a:rPr lang="en-US" sz="1500"/>
            </a:br>
            <a:r>
              <a:rPr lang="en-US" sz="1500"/>
              <a:t>(non-inclusive)</a:t>
            </a:r>
            <a:endParaRPr/>
          </a:p>
          <a:p>
            <a:pPr marL="514350" lvl="1" indent="-17145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1500"/>
              <a:t>Directory-based cache coherence</a:t>
            </a:r>
            <a:endParaRPr/>
          </a:p>
          <a:p>
            <a:pPr marL="214313" indent="-214313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</a:pPr>
            <a:r>
              <a:rPr lang="en-US" sz="1500"/>
              <a:t>Network:</a:t>
            </a:r>
            <a:endParaRPr/>
          </a:p>
          <a:p>
            <a:pPr marL="514350" lvl="1" indent="-17145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1500"/>
              <a:t>On-chip Mesh Interconnect</a:t>
            </a:r>
            <a:endParaRPr/>
          </a:p>
          <a:p>
            <a:pPr marL="514350" lvl="1" indent="-17145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1500"/>
              <a:t>Fast off-chip network directly supports 8-chips connected</a:t>
            </a:r>
            <a:endParaRPr/>
          </a:p>
          <a:p>
            <a:pPr marL="214313" indent="-214313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•"/>
            </a:pPr>
            <a:r>
              <a:rPr lang="en-US" sz="1500"/>
              <a:t>DRAM/chips</a:t>
            </a:r>
            <a:endParaRPr/>
          </a:p>
          <a:p>
            <a:pPr marL="514350" lvl="1" indent="-17145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1500"/>
              <a:t>Up to 1.5 TiB</a:t>
            </a:r>
            <a:endParaRPr sz="1500"/>
          </a:p>
          <a:p>
            <a:pPr marL="514350" lvl="1" indent="-17145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1500"/>
              <a:t>DDR4 memory</a:t>
            </a:r>
            <a:endParaRPr/>
          </a:p>
          <a:p>
            <a:pPr marL="214313" indent="-119063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500"/>
          </a:p>
          <a:p>
            <a:pPr marL="214313" indent="-119063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500"/>
          </a:p>
          <a:p>
            <a:pPr marL="514350" lvl="1" indent="-7620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500"/>
          </a:p>
        </p:txBody>
      </p:sp>
      <p:pic>
        <p:nvPicPr>
          <p:cNvPr id="2478" name="Google Shape;247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4313" y="1485900"/>
            <a:ext cx="3359638" cy="349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9300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8"/>
          <p:cNvSpPr txBox="1">
            <a:spLocks noGrp="1"/>
          </p:cNvSpPr>
          <p:nvPr>
            <p:ph type="title"/>
          </p:nvPr>
        </p:nvSpPr>
        <p:spPr>
          <a:xfrm>
            <a:off x="395536" y="476672"/>
            <a:ext cx="7162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is so interesting about OS course?</a:t>
            </a:r>
            <a:endParaRPr dirty="0"/>
          </a:p>
        </p:txBody>
      </p:sp>
      <p:sp>
        <p:nvSpPr>
          <p:cNvPr id="1223" name="Google Shape;1223;p48"/>
          <p:cNvSpPr txBox="1">
            <a:spLocks noGrp="1"/>
          </p:cNvSpPr>
          <p:nvPr>
            <p:ph type="body" idx="1"/>
          </p:nvPr>
        </p:nvSpPr>
        <p:spPr>
          <a:xfrm>
            <a:off x="611560" y="1268760"/>
            <a:ext cx="7924800" cy="42484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Knowledge of OS and Computer Architecture gives you almost complete picture of ”how computers work?”</a:t>
            </a:r>
            <a:endParaRPr dirty="0"/>
          </a:p>
          <a:p>
            <a:r>
              <a:rPr lang="en-US" dirty="0"/>
              <a:t>Operating System is evolving as processor architecture is evolving!</a:t>
            </a:r>
          </a:p>
          <a:p>
            <a:r>
              <a:rPr lang="en-US" dirty="0"/>
              <a:t>You will frequently use OS concepts in any area of your work</a:t>
            </a:r>
          </a:p>
          <a:p>
            <a:r>
              <a:rPr lang="en-US" dirty="0"/>
              <a:t>It will  help you in getting a job in any company in the domain of Architecture, System, Networking, Internet, Embedded Systems and many more..</a:t>
            </a:r>
          </a:p>
        </p:txBody>
      </p:sp>
    </p:spTree>
    <p:extLst>
      <p:ext uri="{BB962C8B-B14F-4D97-AF65-F5344CB8AC3E}">
        <p14:creationId xmlns:p14="http://schemas.microsoft.com/office/powerpoint/2010/main" val="3053070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82"/>
          <p:cNvSpPr txBox="1">
            <a:spLocks noGrp="1"/>
          </p:cNvSpPr>
          <p:nvPr>
            <p:ph type="title"/>
          </p:nvPr>
        </p:nvSpPr>
        <p:spPr>
          <a:xfrm>
            <a:off x="523874" y="174519"/>
            <a:ext cx="7792541" cy="9248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7606" tIns="19031" rIns="47606" bIns="19031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HW Functionality comes with great complexity!</a:t>
            </a:r>
            <a:endParaRPr dirty="0"/>
          </a:p>
        </p:txBody>
      </p:sp>
      <p:grpSp>
        <p:nvGrpSpPr>
          <p:cNvPr id="2484" name="Google Shape;2484;p82"/>
          <p:cNvGrpSpPr/>
          <p:nvPr/>
        </p:nvGrpSpPr>
        <p:grpSpPr>
          <a:xfrm>
            <a:off x="1301948" y="2822972"/>
            <a:ext cx="4463654" cy="2897981"/>
            <a:chOff x="336" y="594"/>
            <a:chExt cx="3749" cy="2434"/>
          </a:xfrm>
        </p:grpSpPr>
        <p:sp>
          <p:nvSpPr>
            <p:cNvPr id="2485" name="Google Shape;2485;p82"/>
            <p:cNvSpPr/>
            <p:nvPr/>
          </p:nvSpPr>
          <p:spPr>
            <a:xfrm>
              <a:off x="384" y="672"/>
              <a:ext cx="414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856" tIns="33319" rIns="67856" bIns="33319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2A40E2"/>
                </a:buClr>
                <a:buSzPts val="1800"/>
              </a:pPr>
              <a:r>
                <a:rPr lang="en-US" sz="1350" b="0">
                  <a:solidFill>
                    <a:srgbClr val="2A40E2"/>
                  </a:solidFill>
                  <a:latin typeface="Gill Sans"/>
                  <a:ea typeface="Gill Sans"/>
                  <a:cs typeface="Gill Sans"/>
                  <a:sym typeface="Gill Sans"/>
                </a:rPr>
                <a:t>Proc</a:t>
              </a:r>
              <a:endParaRPr/>
            </a:p>
          </p:txBody>
        </p:sp>
        <p:sp>
          <p:nvSpPr>
            <p:cNvPr id="2486" name="Google Shape;2486;p82"/>
            <p:cNvSpPr/>
            <p:nvPr/>
          </p:nvSpPr>
          <p:spPr>
            <a:xfrm>
              <a:off x="336" y="1104"/>
              <a:ext cx="608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856" tIns="33319" rIns="67856" bIns="33319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2A40E2"/>
                </a:buClr>
                <a:buSzPts val="1800"/>
              </a:pPr>
              <a:r>
                <a:rPr lang="en-US" sz="1350" b="0">
                  <a:solidFill>
                    <a:srgbClr val="2A40E2"/>
                  </a:solidFill>
                  <a:latin typeface="Gill Sans"/>
                  <a:ea typeface="Gill Sans"/>
                  <a:cs typeface="Gill Sans"/>
                  <a:sym typeface="Gill Sans"/>
                </a:rPr>
                <a:t>Caches</a:t>
              </a:r>
              <a:endParaRPr/>
            </a:p>
          </p:txBody>
        </p:sp>
        <p:sp>
          <p:nvSpPr>
            <p:cNvPr id="2487" name="Google Shape;2487;p82"/>
            <p:cNvSpPr/>
            <p:nvPr/>
          </p:nvSpPr>
          <p:spPr>
            <a:xfrm>
              <a:off x="1008" y="1248"/>
              <a:ext cx="592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856" tIns="33319" rIns="67856" bIns="33319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2A40E2"/>
                </a:buClr>
                <a:buSzPts val="1800"/>
              </a:pPr>
              <a:r>
                <a:rPr lang="en-US" sz="1350" b="0">
                  <a:solidFill>
                    <a:srgbClr val="2A40E2"/>
                  </a:solidFill>
                  <a:latin typeface="Gill Sans"/>
                  <a:ea typeface="Gill Sans"/>
                  <a:cs typeface="Gill Sans"/>
                  <a:sym typeface="Gill Sans"/>
                </a:rPr>
                <a:t>Busses</a:t>
              </a:r>
              <a:endParaRPr/>
            </a:p>
          </p:txBody>
        </p:sp>
        <p:sp>
          <p:nvSpPr>
            <p:cNvPr id="2488" name="Google Shape;2488;p82"/>
            <p:cNvSpPr/>
            <p:nvPr/>
          </p:nvSpPr>
          <p:spPr>
            <a:xfrm>
              <a:off x="336" y="1728"/>
              <a:ext cx="64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856" tIns="33319" rIns="67856" bIns="33319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2A40E2"/>
                </a:buClr>
                <a:buSzPts val="1800"/>
              </a:pPr>
              <a:r>
                <a:rPr lang="en-US" sz="1350" b="0">
                  <a:solidFill>
                    <a:srgbClr val="2A40E2"/>
                  </a:solidFill>
                  <a:latin typeface="Gill Sans"/>
                  <a:ea typeface="Gill Sans"/>
                  <a:cs typeface="Gill Sans"/>
                  <a:sym typeface="Gill Sans"/>
                </a:rPr>
                <a:t>Memory</a:t>
              </a:r>
              <a:endParaRPr/>
            </a:p>
          </p:txBody>
        </p:sp>
        <p:sp>
          <p:nvSpPr>
            <p:cNvPr id="2489" name="Google Shape;2489;p82"/>
            <p:cNvSpPr/>
            <p:nvPr/>
          </p:nvSpPr>
          <p:spPr>
            <a:xfrm>
              <a:off x="384" y="2544"/>
              <a:ext cx="907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856" tIns="33319" rIns="67856" bIns="33319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2A40E2"/>
                </a:buClr>
                <a:buSzPts val="1800"/>
              </a:pPr>
              <a:r>
                <a:rPr lang="en-US" sz="1350" b="0">
                  <a:solidFill>
                    <a:srgbClr val="2A40E2"/>
                  </a:solidFill>
                  <a:latin typeface="Gill Sans"/>
                  <a:ea typeface="Gill Sans"/>
                  <a:cs typeface="Gill Sans"/>
                  <a:sym typeface="Gill Sans"/>
                </a:rPr>
                <a:t>I/O Devices:</a:t>
              </a:r>
              <a:endParaRPr/>
            </a:p>
          </p:txBody>
        </p:sp>
        <p:sp>
          <p:nvSpPr>
            <p:cNvPr id="2490" name="Google Shape;2490;p82"/>
            <p:cNvSpPr/>
            <p:nvPr/>
          </p:nvSpPr>
          <p:spPr>
            <a:xfrm>
              <a:off x="349" y="594"/>
              <a:ext cx="520" cy="3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2491" name="Google Shape;2491;p82"/>
            <p:cNvCxnSpPr/>
            <p:nvPr/>
          </p:nvCxnSpPr>
          <p:spPr>
            <a:xfrm>
              <a:off x="633" y="930"/>
              <a:ext cx="0" cy="13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92" name="Google Shape;2492;p82"/>
            <p:cNvSpPr/>
            <p:nvPr/>
          </p:nvSpPr>
          <p:spPr>
            <a:xfrm>
              <a:off x="349" y="1074"/>
              <a:ext cx="520" cy="3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3" name="Google Shape;2493;p82"/>
            <p:cNvSpPr/>
            <p:nvPr/>
          </p:nvSpPr>
          <p:spPr>
            <a:xfrm>
              <a:off x="349" y="1698"/>
              <a:ext cx="664" cy="3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2494" name="Google Shape;2494;p82"/>
            <p:cNvCxnSpPr/>
            <p:nvPr/>
          </p:nvCxnSpPr>
          <p:spPr>
            <a:xfrm>
              <a:off x="633" y="1410"/>
              <a:ext cx="0" cy="8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82"/>
            <p:cNvCxnSpPr/>
            <p:nvPr/>
          </p:nvCxnSpPr>
          <p:spPr>
            <a:xfrm>
              <a:off x="507" y="1502"/>
              <a:ext cx="1500" cy="0"/>
            </a:xfrm>
            <a:prstGeom prst="straightConnector1">
              <a:avLst/>
            </a:prstGeom>
            <a:noFill/>
            <a:ln w="57150" cap="flat" cmpd="thinThick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82"/>
            <p:cNvCxnSpPr/>
            <p:nvPr/>
          </p:nvCxnSpPr>
          <p:spPr>
            <a:xfrm rot="10800000">
              <a:off x="729" y="1498"/>
              <a:ext cx="0" cy="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97" name="Google Shape;2497;p82"/>
            <p:cNvSpPr/>
            <p:nvPr/>
          </p:nvSpPr>
          <p:spPr>
            <a:xfrm>
              <a:off x="1440" y="2112"/>
              <a:ext cx="818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856" tIns="33319" rIns="67856" bIns="33319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2A40E2"/>
                </a:buClr>
                <a:buSzPts val="1800"/>
              </a:pPr>
              <a:r>
                <a:rPr lang="en-US" sz="1350" b="0">
                  <a:solidFill>
                    <a:srgbClr val="2A40E2"/>
                  </a:solidFill>
                  <a:latin typeface="Gill Sans"/>
                  <a:ea typeface="Gill Sans"/>
                  <a:cs typeface="Gill Sans"/>
                  <a:sym typeface="Gill Sans"/>
                </a:rPr>
                <a:t>Controllers</a:t>
              </a:r>
              <a:endParaRPr/>
            </a:p>
          </p:txBody>
        </p:sp>
        <p:sp>
          <p:nvSpPr>
            <p:cNvPr id="2498" name="Google Shape;2498;p82"/>
            <p:cNvSpPr/>
            <p:nvPr/>
          </p:nvSpPr>
          <p:spPr>
            <a:xfrm>
              <a:off x="1453" y="2082"/>
              <a:ext cx="808" cy="2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9" name="Google Shape;2499;p82"/>
            <p:cNvSpPr/>
            <p:nvPr/>
          </p:nvSpPr>
          <p:spPr>
            <a:xfrm>
              <a:off x="1597" y="1602"/>
              <a:ext cx="232" cy="184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2500" name="Google Shape;2500;p82"/>
            <p:cNvCxnSpPr/>
            <p:nvPr/>
          </p:nvCxnSpPr>
          <p:spPr>
            <a:xfrm>
              <a:off x="1689" y="1506"/>
              <a:ext cx="0" cy="8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82"/>
            <p:cNvCxnSpPr/>
            <p:nvPr/>
          </p:nvCxnSpPr>
          <p:spPr>
            <a:xfrm>
              <a:off x="1689" y="1794"/>
              <a:ext cx="0" cy="8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02" name="Google Shape;2502;p82"/>
            <p:cNvSpPr/>
            <p:nvPr/>
          </p:nvSpPr>
          <p:spPr>
            <a:xfrm>
              <a:off x="1872" y="1584"/>
              <a:ext cx="681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856" tIns="33319" rIns="67856" bIns="33319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2A40E2"/>
                </a:buClr>
                <a:buSzPts val="1800"/>
              </a:pPr>
              <a:r>
                <a:rPr lang="en-US" sz="1350" b="0">
                  <a:solidFill>
                    <a:srgbClr val="2A40E2"/>
                  </a:solidFill>
                  <a:latin typeface="Gill Sans"/>
                  <a:ea typeface="Gill Sans"/>
                  <a:cs typeface="Gill Sans"/>
                  <a:sym typeface="Gill Sans"/>
                </a:rPr>
                <a:t>adapters</a:t>
              </a:r>
              <a:endParaRPr/>
            </a:p>
          </p:txBody>
        </p:sp>
        <p:cxnSp>
          <p:nvCxnSpPr>
            <p:cNvPr id="2503" name="Google Shape;2503;p82"/>
            <p:cNvCxnSpPr/>
            <p:nvPr/>
          </p:nvCxnSpPr>
          <p:spPr>
            <a:xfrm>
              <a:off x="1785" y="1890"/>
              <a:ext cx="0" cy="18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04" name="Google Shape;2504;p82"/>
            <p:cNvSpPr/>
            <p:nvPr/>
          </p:nvSpPr>
          <p:spPr>
            <a:xfrm>
              <a:off x="1344" y="2448"/>
              <a:ext cx="810" cy="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856" tIns="33319" rIns="67856" bIns="33319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2A40E2"/>
                </a:buClr>
                <a:buSzPts val="1800"/>
              </a:pPr>
              <a:r>
                <a:rPr lang="en-US" sz="1350" b="0">
                  <a:solidFill>
                    <a:srgbClr val="2A40E2"/>
                  </a:solidFill>
                  <a:latin typeface="Gill Sans"/>
                  <a:ea typeface="Gill Sans"/>
                  <a:cs typeface="Gill Sans"/>
                  <a:sym typeface="Gill Sans"/>
                </a:rPr>
                <a:t>Disks</a:t>
              </a:r>
              <a:endParaRPr/>
            </a:p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2A40E2"/>
                </a:buClr>
                <a:buSzPts val="1800"/>
              </a:pPr>
              <a:r>
                <a:rPr lang="en-US" sz="1350" b="0">
                  <a:solidFill>
                    <a:srgbClr val="2A40E2"/>
                  </a:solidFill>
                  <a:latin typeface="Gill Sans"/>
                  <a:ea typeface="Gill Sans"/>
                  <a:cs typeface="Gill Sans"/>
                  <a:sym typeface="Gill Sans"/>
                </a:rPr>
                <a:t>Displays</a:t>
              </a:r>
              <a:endParaRPr/>
            </a:p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2A40E2"/>
                </a:buClr>
                <a:buSzPts val="1800"/>
              </a:pPr>
              <a:r>
                <a:rPr lang="en-US" sz="1350" b="0">
                  <a:solidFill>
                    <a:srgbClr val="2A40E2"/>
                  </a:solidFill>
                  <a:latin typeface="Gill Sans"/>
                  <a:ea typeface="Gill Sans"/>
                  <a:cs typeface="Gill Sans"/>
                  <a:sym typeface="Gill Sans"/>
                </a:rPr>
                <a:t>Keyboards</a:t>
              </a:r>
              <a:endParaRPr/>
            </a:p>
          </p:txBody>
        </p:sp>
        <p:sp>
          <p:nvSpPr>
            <p:cNvPr id="2505" name="Google Shape;2505;p82"/>
            <p:cNvSpPr/>
            <p:nvPr/>
          </p:nvSpPr>
          <p:spPr>
            <a:xfrm>
              <a:off x="2797" y="2610"/>
              <a:ext cx="1288" cy="376"/>
            </a:xfrm>
            <a:prstGeom prst="roundRect">
              <a:avLst>
                <a:gd name="adj" fmla="val 12495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6" name="Google Shape;2506;p82"/>
            <p:cNvSpPr/>
            <p:nvPr/>
          </p:nvSpPr>
          <p:spPr>
            <a:xfrm>
              <a:off x="2976" y="2688"/>
              <a:ext cx="714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7856" tIns="33319" rIns="67856" bIns="33319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2A40E2"/>
                </a:buClr>
                <a:buSzPts val="1800"/>
              </a:pPr>
              <a:r>
                <a:rPr lang="en-US" sz="1350" b="0">
                  <a:solidFill>
                    <a:srgbClr val="2A40E2"/>
                  </a:solidFill>
                  <a:latin typeface="Gill Sans"/>
                  <a:ea typeface="Gill Sans"/>
                  <a:cs typeface="Gill Sans"/>
                  <a:sym typeface="Gill Sans"/>
                </a:rPr>
                <a:t>Networks</a:t>
              </a:r>
              <a:endParaRPr/>
            </a:p>
          </p:txBody>
        </p:sp>
        <p:cxnSp>
          <p:nvCxnSpPr>
            <p:cNvPr id="2507" name="Google Shape;2507;p82"/>
            <p:cNvCxnSpPr/>
            <p:nvPr/>
          </p:nvCxnSpPr>
          <p:spPr>
            <a:xfrm>
              <a:off x="2745" y="1890"/>
              <a:ext cx="0" cy="18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8" name="Google Shape;2508;p82"/>
            <p:cNvCxnSpPr/>
            <p:nvPr/>
          </p:nvCxnSpPr>
          <p:spPr>
            <a:xfrm>
              <a:off x="2937" y="2370"/>
              <a:ext cx="0" cy="23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9" name="Google Shape;2509;p82"/>
            <p:cNvCxnSpPr/>
            <p:nvPr/>
          </p:nvCxnSpPr>
          <p:spPr>
            <a:xfrm>
              <a:off x="3513" y="2370"/>
              <a:ext cx="0" cy="23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0" name="Google Shape;2510;p82"/>
            <p:cNvCxnSpPr/>
            <p:nvPr/>
          </p:nvCxnSpPr>
          <p:spPr>
            <a:xfrm>
              <a:off x="3705" y="2370"/>
              <a:ext cx="0" cy="23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1" name="Google Shape;2511;p82"/>
            <p:cNvCxnSpPr/>
            <p:nvPr/>
          </p:nvCxnSpPr>
          <p:spPr>
            <a:xfrm>
              <a:off x="3897" y="2370"/>
              <a:ext cx="0" cy="23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2" name="Google Shape;2512;p82"/>
            <p:cNvCxnSpPr/>
            <p:nvPr/>
          </p:nvCxnSpPr>
          <p:spPr>
            <a:xfrm>
              <a:off x="1467" y="1886"/>
              <a:ext cx="1596" cy="0"/>
            </a:xfrm>
            <a:prstGeom prst="straightConnector1">
              <a:avLst/>
            </a:prstGeom>
            <a:noFill/>
            <a:ln w="57150" cap="flat" cmpd="thinThick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13" name="Google Shape;2513;p82"/>
            <p:cNvSpPr/>
            <p:nvPr/>
          </p:nvSpPr>
          <p:spPr>
            <a:xfrm>
              <a:off x="2509" y="2082"/>
              <a:ext cx="616" cy="28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135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14" name="Google Shape;2514;p82"/>
          <p:cNvSpPr txBox="1"/>
          <p:nvPr/>
        </p:nvSpPr>
        <p:spPr>
          <a:xfrm>
            <a:off x="1649622" y="1473994"/>
            <a:ext cx="1884154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buClr>
                <a:srgbClr val="2A40E2"/>
              </a:buClr>
              <a:buSzPts val="2400"/>
            </a:pPr>
            <a:r>
              <a:rPr lang="en-US" b="0">
                <a:solidFill>
                  <a:srgbClr val="2A40E2"/>
                </a:solidFill>
                <a:latin typeface="Gill Sans"/>
                <a:ea typeface="Gill Sans"/>
                <a:cs typeface="Gill Sans"/>
                <a:sym typeface="Gill Sans"/>
              </a:rPr>
              <a:t>Intel Skylake-X</a:t>
            </a:r>
            <a:endParaRPr/>
          </a:p>
          <a:p>
            <a:pPr algn="r">
              <a:spcBef>
                <a:spcPts val="0"/>
              </a:spcBef>
              <a:spcAft>
                <a:spcPts val="0"/>
              </a:spcAft>
              <a:buClr>
                <a:srgbClr val="2A40E2"/>
              </a:buClr>
              <a:buSzPts val="2400"/>
            </a:pPr>
            <a:r>
              <a:rPr lang="en-US" b="0">
                <a:solidFill>
                  <a:srgbClr val="2A40E2"/>
                </a:solidFill>
                <a:latin typeface="Gill Sans"/>
                <a:ea typeface="Gill Sans"/>
                <a:cs typeface="Gill Sans"/>
                <a:sym typeface="Gill Sans"/>
              </a:rPr>
              <a:t>I/O Configuration</a:t>
            </a:r>
            <a:endParaRPr/>
          </a:p>
        </p:txBody>
      </p:sp>
      <p:pic>
        <p:nvPicPr>
          <p:cNvPr id="2515" name="Google Shape;2515;p82"/>
          <p:cNvPicPr preferRelativeResize="0"/>
          <p:nvPr/>
        </p:nvPicPr>
        <p:blipFill rotWithShape="1">
          <a:blip r:embed="rId3">
            <a:alphaModFix/>
          </a:blip>
          <a:srcRect t="12496"/>
          <a:stretch/>
        </p:blipFill>
        <p:spPr>
          <a:xfrm>
            <a:off x="3766542" y="1378952"/>
            <a:ext cx="4218384" cy="2893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005031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83"/>
          <p:cNvSpPr txBox="1">
            <a:spLocks noGrp="1"/>
          </p:cNvSpPr>
          <p:nvPr>
            <p:ph type="title"/>
          </p:nvPr>
        </p:nvSpPr>
        <p:spPr>
          <a:xfrm>
            <a:off x="990600" y="971550"/>
            <a:ext cx="7162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/>
              <a:t>Increasing Software Complexity</a:t>
            </a:r>
            <a:endParaRPr/>
          </a:p>
        </p:txBody>
      </p:sp>
      <p:graphicFrame>
        <p:nvGraphicFramePr>
          <p:cNvPr id="2521" name="Google Shape;2521;p83"/>
          <p:cNvGraphicFramePr/>
          <p:nvPr/>
        </p:nvGraphicFramePr>
        <p:xfrm>
          <a:off x="571500" y="1416503"/>
          <a:ext cx="6486525" cy="3646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4" imgW="8648700" imgH="4862512" progId="Excel.Chart.8">
                  <p:embed/>
                </p:oleObj>
              </mc:Choice>
              <mc:Fallback>
                <p:oleObj r:id="rId4" imgW="8648700" imgH="4862512" progId="Excel.Chart.8">
                  <p:embed/>
                  <p:pic>
                    <p:nvPicPr>
                      <p:cNvPr id="2521" name="Google Shape;2521;p8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71500" y="1416503"/>
                        <a:ext cx="6486525" cy="3646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2" name="Google Shape;2522;p83"/>
          <p:cNvSpPr txBox="1"/>
          <p:nvPr/>
        </p:nvSpPr>
        <p:spPr>
          <a:xfrm>
            <a:off x="826445" y="5028178"/>
            <a:ext cx="597663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Millions of Lines of Code</a:t>
            </a: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 b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(source https://informationisbeautiful.net/visualizations/million-lines-of-code/)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12019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/>
              <a:t>Questions</a:t>
            </a:r>
            <a:endParaRPr/>
          </a:p>
        </p:txBody>
      </p:sp>
      <p:sp>
        <p:nvSpPr>
          <p:cNvPr id="2536" name="Google Shape;2536;p8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214313" indent="-21431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 dirty="0"/>
              <a:t>Does the programmer need to write a single program that performs many independent activities?</a:t>
            </a:r>
            <a:endParaRPr dirty="0"/>
          </a:p>
          <a:p>
            <a:pPr marL="214313" indent="-214313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 dirty="0"/>
              <a:t>Does every program have to be altered for every piece of hardware?</a:t>
            </a:r>
            <a:endParaRPr dirty="0"/>
          </a:p>
          <a:p>
            <a:pPr marL="214313" indent="-214313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 dirty="0"/>
              <a:t>Does a faulty program crash everything?</a:t>
            </a:r>
            <a:endParaRPr dirty="0"/>
          </a:p>
          <a:p>
            <a:pPr marL="214313" indent="-214313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 dirty="0"/>
              <a:t>Does every program have access to all hardware?</a:t>
            </a:r>
            <a:endParaRPr dirty="0"/>
          </a:p>
          <a:p>
            <a:pPr marL="0" indent="0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FF0000"/>
              </a:buClr>
              <a:buSzPts val="4800"/>
              <a:buNone/>
            </a:pPr>
            <a:r>
              <a:rPr lang="en-US" sz="3600" b="1" dirty="0">
                <a:solidFill>
                  <a:srgbClr val="FF0000"/>
                </a:solidFill>
              </a:rPr>
              <a:t>No, no!</a:t>
            </a:r>
            <a:endParaRPr dirty="0"/>
          </a:p>
          <a:p>
            <a:pPr marL="0" indent="0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3600" b="1" dirty="0">
              <a:solidFill>
                <a:srgbClr val="FF0000"/>
              </a:solidFill>
            </a:endParaRPr>
          </a:p>
          <a:p>
            <a:pPr marL="0" indent="0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</a:pPr>
            <a:r>
              <a:rPr lang="en-US" sz="3600" b="1" dirty="0">
                <a:solidFill>
                  <a:srgbClr val="0070C0"/>
                </a:solidFill>
                <a:ea typeface="Gill Sans"/>
                <a:sym typeface="Gill Sans"/>
              </a:rPr>
              <a:t>Operating Systems help the programmer write robust programs!</a:t>
            </a:r>
          </a:p>
          <a:p>
            <a:pPr marL="0" indent="0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</a:pPr>
            <a:r>
              <a:rPr lang="en-US" sz="3600" b="1" dirty="0">
                <a:solidFill>
                  <a:srgbClr val="0070C0"/>
                </a:solidFill>
                <a:sym typeface="Gill Sans"/>
              </a:rPr>
              <a:t>It hides complexity of the system and presents an abstract view </a:t>
            </a:r>
            <a:endParaRPr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34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3A5EBE-FD04-1148-A6C7-F93D9F0E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Learning CS310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290D4E-3BA7-8C41-9BA9-54CF80154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going to be exciting course</a:t>
            </a:r>
          </a:p>
          <a:p>
            <a:pPr lvl="1"/>
            <a:r>
              <a:rPr lang="en-US" dirty="0"/>
              <a:t>If you wish to learn … </a:t>
            </a:r>
          </a:p>
          <a:p>
            <a:pPr lvl="1"/>
            <a:r>
              <a:rPr lang="en-US" dirty="0"/>
              <a:t>Focus on what you are getting... Not on what you are not getting!</a:t>
            </a:r>
          </a:p>
          <a:p>
            <a:r>
              <a:rPr lang="en-US" dirty="0"/>
              <a:t>If you </a:t>
            </a:r>
            <a:r>
              <a:rPr lang="en-US"/>
              <a:t>have doubts, </a:t>
            </a:r>
            <a:r>
              <a:rPr lang="en-US" dirty="0"/>
              <a:t>just ask</a:t>
            </a:r>
          </a:p>
          <a:p>
            <a:pPr lvl="1"/>
            <a:r>
              <a:rPr lang="en-US" dirty="0"/>
              <a:t>Rather than grumbling and complaining </a:t>
            </a:r>
          </a:p>
          <a:p>
            <a:r>
              <a:rPr lang="en-US" dirty="0"/>
              <a:t>Be positive ..be  honest …</a:t>
            </a:r>
          </a:p>
        </p:txBody>
      </p:sp>
    </p:spTree>
    <p:extLst>
      <p:ext uri="{BB962C8B-B14F-4D97-AF65-F5344CB8AC3E}">
        <p14:creationId xmlns:p14="http://schemas.microsoft.com/office/powerpoint/2010/main" val="124990132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67856" tIns="33319" rIns="67856" bIns="33319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is so interesting about OS course?</a:t>
            </a:r>
            <a:endParaRPr dirty="0"/>
          </a:p>
        </p:txBody>
      </p:sp>
      <p:sp>
        <p:nvSpPr>
          <p:cNvPr id="1223" name="Google Shape;1223;p4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Some of you may actually design OS features, in future</a:t>
            </a:r>
          </a:p>
          <a:p>
            <a:r>
              <a:rPr lang="en-US" dirty="0"/>
              <a:t>Many of you will create systems that utilize the core concepts in operating systems.</a:t>
            </a:r>
          </a:p>
          <a:p>
            <a:pPr lvl="1"/>
            <a:r>
              <a:rPr lang="en-US" dirty="0"/>
              <a:t>Whether you build software or hardware</a:t>
            </a:r>
          </a:p>
          <a:p>
            <a:pPr lvl="1"/>
            <a:r>
              <a:rPr lang="en-US" dirty="0"/>
              <a:t>The concepts and design patterns appear at many levels</a:t>
            </a:r>
          </a:p>
          <a:p>
            <a:pPr lv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 dirty="0"/>
              <a:t>All of you will build applications, etc. that utilize operating systems</a:t>
            </a:r>
          </a:p>
          <a:p>
            <a:pPr lvl="1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Char char="–"/>
            </a:pPr>
            <a:r>
              <a:rPr lang="en-US" dirty="0"/>
              <a:t>The better you understand their design and implementation, the better use you’ll make of them.</a:t>
            </a:r>
          </a:p>
          <a:p>
            <a:r>
              <a:rPr lang="en-US" dirty="0"/>
              <a:t>Most of applications in future will demand exploitation of parallelism available in the hardware </a:t>
            </a:r>
          </a:p>
          <a:p>
            <a:pPr lvl="1"/>
            <a:r>
              <a:rPr lang="en-US" dirty="0"/>
              <a:t>Multithreaded programming</a:t>
            </a:r>
          </a:p>
          <a:p>
            <a:pPr lvl="1"/>
            <a:r>
              <a:rPr lang="en-US" dirty="0"/>
              <a:t>In this course you will learn about Multithreading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9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A6DD7F-168A-774B-9981-554AE84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: Logistics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C5C29-9C0E-7D44-887C-017D02833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</a:t>
            </a:r>
          </a:p>
          <a:p>
            <a:r>
              <a:rPr lang="en-US" dirty="0"/>
              <a:t>You will learn only if you are attentive in the class</a:t>
            </a:r>
          </a:p>
          <a:p>
            <a:pPr lvl="1"/>
            <a:r>
              <a:rPr lang="en-US" dirty="0"/>
              <a:t>It’s up to you ..</a:t>
            </a:r>
          </a:p>
          <a:p>
            <a:pPr>
              <a:buFont typeface="Gill Sans"/>
              <a:buChar char="•"/>
            </a:pPr>
            <a:r>
              <a:rPr lang="en-US" dirty="0"/>
              <a:t>Assignments: Many </a:t>
            </a:r>
          </a:p>
          <a:p>
            <a:pPr>
              <a:buFont typeface="Gill Sans"/>
              <a:buChar char="•"/>
            </a:pPr>
            <a:r>
              <a:rPr lang="en-US" dirty="0"/>
              <a:t>Need to bring back personal interaction – even if it is virtual</a:t>
            </a:r>
          </a:p>
          <a:p>
            <a:pPr marL="285750" lvl="3" indent="-285750">
              <a:buClr>
                <a:schemeClr val="accent1">
                  <a:lumMod val="50000"/>
                </a:schemeClr>
              </a:buClr>
              <a:buFont typeface="Gill Sans"/>
              <a:buChar char="•"/>
            </a:pPr>
            <a:r>
              <a:rPr lang="en-US" sz="2400" dirty="0"/>
              <a:t>Humans not good at interacting text-only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oogle Shape;1276;p54" descr="Team:TU-Delft/Collaborations - 2013.igem.org">
            <a:extLst>
              <a:ext uri="{FF2B5EF4-FFF2-40B4-BE49-F238E27FC236}">
                <a16:creationId xmlns:a16="http://schemas.microsoft.com/office/drawing/2014/main" id="{FD62A6A8-4622-D94A-A65B-34FD3FB79E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80716" y="3770706"/>
            <a:ext cx="1777343" cy="1278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281;p54">
            <a:extLst>
              <a:ext uri="{FF2B5EF4-FFF2-40B4-BE49-F238E27FC236}">
                <a16:creationId xmlns:a16="http://schemas.microsoft.com/office/drawing/2014/main" id="{1BE35461-6AF0-2147-BDBC-3B97CFE14234}"/>
              </a:ext>
            </a:extLst>
          </p:cNvPr>
          <p:cNvGrpSpPr/>
          <p:nvPr/>
        </p:nvGrpSpPr>
        <p:grpSpPr>
          <a:xfrm>
            <a:off x="1259632" y="4267200"/>
            <a:ext cx="3150397" cy="1214349"/>
            <a:chOff x="8713366" y="3947261"/>
            <a:chExt cx="3428631" cy="1321597"/>
          </a:xfrm>
        </p:grpSpPr>
        <p:pic>
          <p:nvPicPr>
            <p:cNvPr id="9" name="Google Shape;1282;p54" descr="Web Camera PNG Transparent Images | PNG All">
              <a:extLst>
                <a:ext uri="{FF2B5EF4-FFF2-40B4-BE49-F238E27FC236}">
                  <a16:creationId xmlns:a16="http://schemas.microsoft.com/office/drawing/2014/main" id="{D6FAD0C7-76DD-9D4F-AD5B-21C65EAC879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20400" y="3947261"/>
              <a:ext cx="1321597" cy="1321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283;p54" descr="Web Camera PNG Transparent Images | PNG All">
              <a:extLst>
                <a:ext uri="{FF2B5EF4-FFF2-40B4-BE49-F238E27FC236}">
                  <a16:creationId xmlns:a16="http://schemas.microsoft.com/office/drawing/2014/main" id="{24366615-0077-A246-8BB5-0CB4486FEDF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8713366" y="3947261"/>
              <a:ext cx="1321597" cy="1321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284;p54">
            <a:extLst>
              <a:ext uri="{FF2B5EF4-FFF2-40B4-BE49-F238E27FC236}">
                <a16:creationId xmlns:a16="http://schemas.microsoft.com/office/drawing/2014/main" id="{547B56F3-A36B-D446-9C61-99C0DC09F205}"/>
              </a:ext>
            </a:extLst>
          </p:cNvPr>
          <p:cNvSpPr/>
          <p:nvPr/>
        </p:nvSpPr>
        <p:spPr>
          <a:xfrm>
            <a:off x="2132209" y="3866127"/>
            <a:ext cx="1086159" cy="401073"/>
          </a:xfrm>
          <a:prstGeom prst="wedgeEllipseCallout">
            <a:avLst>
              <a:gd name="adj1" fmla="val -48406"/>
              <a:gd name="adj2" fmla="val 75176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Hello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  <a:endParaRPr/>
          </a:p>
        </p:txBody>
      </p:sp>
      <p:sp>
        <p:nvSpPr>
          <p:cNvPr id="12" name="Google Shape;1285;p54">
            <a:extLst>
              <a:ext uri="{FF2B5EF4-FFF2-40B4-BE49-F238E27FC236}">
                <a16:creationId xmlns:a16="http://schemas.microsoft.com/office/drawing/2014/main" id="{8DD3F4F5-F30D-0D4A-BF95-7358B977CD51}"/>
              </a:ext>
            </a:extLst>
          </p:cNvPr>
          <p:cNvSpPr/>
          <p:nvPr/>
        </p:nvSpPr>
        <p:spPr>
          <a:xfrm>
            <a:off x="2325238" y="4690463"/>
            <a:ext cx="1007821" cy="358783"/>
          </a:xfrm>
          <a:prstGeom prst="wedgeEllipseCallout">
            <a:avLst>
              <a:gd name="adj1" fmla="val 49809"/>
              <a:gd name="adj2" fmla="val -47249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5206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5"/>
          <p:cNvSpPr txBox="1">
            <a:spLocks noGrp="1"/>
          </p:cNvSpPr>
          <p:nvPr>
            <p:ph type="title"/>
          </p:nvPr>
        </p:nvSpPr>
        <p:spPr>
          <a:xfrm>
            <a:off x="320787" y="255139"/>
            <a:ext cx="716280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ym typeface="Gill Sans"/>
              </a:rPr>
              <a:t>Infrastructure, Textbook &amp; Readings</a:t>
            </a:r>
            <a:endParaRPr dirty="0"/>
          </a:p>
        </p:txBody>
      </p:sp>
      <p:sp>
        <p:nvSpPr>
          <p:cNvPr id="1291" name="Google Shape;1291;p55"/>
          <p:cNvSpPr txBox="1">
            <a:spLocks noGrp="1"/>
          </p:cNvSpPr>
          <p:nvPr>
            <p:ph type="body" idx="1"/>
          </p:nvPr>
        </p:nvSpPr>
        <p:spPr>
          <a:xfrm>
            <a:off x="285751" y="1384789"/>
            <a:ext cx="6068157" cy="45016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Infrastructure</a:t>
            </a:r>
            <a:endParaRPr dirty="0"/>
          </a:p>
          <a:p>
            <a:pPr lvl="1"/>
            <a:r>
              <a:rPr lang="en-US" dirty="0"/>
              <a:t>Google Classroom</a:t>
            </a:r>
          </a:p>
          <a:p>
            <a:pPr lvl="1"/>
            <a:r>
              <a:rPr lang="en-US" dirty="0" err="1"/>
              <a:t>Gradescope</a:t>
            </a:r>
            <a:endParaRPr dirty="0"/>
          </a:p>
          <a:p>
            <a:r>
              <a:rPr lang="en-US" dirty="0"/>
              <a:t>Textbook: Operating Systems: Principles and Practice (2nd Edition) Anderson and Dahlin</a:t>
            </a:r>
            <a:endParaRPr dirty="0"/>
          </a:p>
          <a:p>
            <a:r>
              <a:rPr lang="en-US" dirty="0"/>
              <a:t>Supplementary Material</a:t>
            </a:r>
            <a:endParaRPr dirty="0"/>
          </a:p>
          <a:p>
            <a:pPr lvl="1"/>
            <a:r>
              <a:rPr lang="en-US" dirty="0"/>
              <a:t>Operating Systems: Three Easy Pieces, by </a:t>
            </a:r>
            <a:r>
              <a:rPr lang="en-US" dirty="0" err="1"/>
              <a:t>Remzi</a:t>
            </a:r>
            <a:r>
              <a:rPr lang="en-US" dirty="0"/>
              <a:t> and Andrea </a:t>
            </a:r>
            <a:r>
              <a:rPr lang="en-US" dirty="0" err="1"/>
              <a:t>Arpaci-Dusseau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available for free online</a:t>
            </a:r>
          </a:p>
          <a:p>
            <a:pPr lvl="2"/>
            <a:r>
              <a:rPr lang="en-IN" dirty="0">
                <a:hlinkClick r:id="rId3"/>
              </a:rPr>
              <a:t>https://pages.cs.wisc.edu/~remzi/OSTEP/#instructors</a:t>
            </a:r>
            <a:endParaRPr dirty="0"/>
          </a:p>
          <a:p>
            <a:pPr lvl="1"/>
            <a:r>
              <a:rPr lang="en-US" dirty="0"/>
              <a:t>Linux Kernel Development, 3rd edition, by Robert Love</a:t>
            </a:r>
            <a:endParaRPr dirty="0"/>
          </a:p>
          <a:p>
            <a:endParaRPr dirty="0"/>
          </a:p>
        </p:txBody>
      </p:sp>
      <p:pic>
        <p:nvPicPr>
          <p:cNvPr id="1292" name="Google Shape;1292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6600" y="1371601"/>
            <a:ext cx="1371600" cy="1820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3" name="Google Shape;1293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6940" y="4779402"/>
            <a:ext cx="837432" cy="131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38091" y="3323338"/>
            <a:ext cx="1011317" cy="130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893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5"/>
          <p:cNvSpPr txBox="1">
            <a:spLocks noGrp="1"/>
          </p:cNvSpPr>
          <p:nvPr>
            <p:ph type="title"/>
          </p:nvPr>
        </p:nvSpPr>
        <p:spPr>
          <a:xfrm>
            <a:off x="320787" y="255139"/>
            <a:ext cx="716280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ym typeface="Gill Sans"/>
              </a:rPr>
              <a:t>Infrastructure, Textbook &amp; Readings</a:t>
            </a:r>
            <a:endParaRPr dirty="0"/>
          </a:p>
        </p:txBody>
      </p:sp>
      <p:sp>
        <p:nvSpPr>
          <p:cNvPr id="1291" name="Google Shape;1291;p55"/>
          <p:cNvSpPr txBox="1">
            <a:spLocks noGrp="1"/>
          </p:cNvSpPr>
          <p:nvPr>
            <p:ph type="body" idx="1"/>
          </p:nvPr>
        </p:nvSpPr>
        <p:spPr>
          <a:xfrm>
            <a:off x="285751" y="1384789"/>
            <a:ext cx="6068157" cy="45016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Supplementary Material: Books</a:t>
            </a:r>
          </a:p>
          <a:p>
            <a:pPr lvl="1"/>
            <a:r>
              <a:rPr lang="en-US" dirty="0"/>
              <a:t>Operating System Concepts, 10</a:t>
            </a:r>
            <a:r>
              <a:rPr lang="en-US" baseline="30000" dirty="0"/>
              <a:t>th</a:t>
            </a:r>
            <a:r>
              <a:rPr lang="en-US" dirty="0"/>
              <a:t> Edition, </a:t>
            </a:r>
            <a:r>
              <a:rPr lang="en-US" dirty="0" err="1"/>
              <a:t>Avi</a:t>
            </a:r>
            <a:r>
              <a:rPr lang="en-US" dirty="0"/>
              <a:t> </a:t>
            </a:r>
            <a:r>
              <a:rPr lang="en-US" dirty="0" err="1"/>
              <a:t>Silberschatz</a:t>
            </a:r>
            <a:r>
              <a:rPr lang="en-US" dirty="0"/>
              <a:t>, Peter Galvin, and </a:t>
            </a:r>
            <a:r>
              <a:rPr lang="en-US" dirty="0" err="1"/>
              <a:t>Gred</a:t>
            </a:r>
            <a:r>
              <a:rPr lang="en-US" dirty="0"/>
              <a:t> Gagne, John Wiley &amp; Sons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Modern Operating System, William Stallings</a:t>
            </a:r>
          </a:p>
          <a:p>
            <a:pPr lvl="1"/>
            <a:endParaRPr lang="en-US" dirty="0"/>
          </a:p>
          <a:p>
            <a:pPr lvl="1"/>
            <a:r>
              <a:rPr lang="en-IN" dirty="0"/>
              <a:t>An Introduction to Operating Systems: Concepts and Practice (GNU/Linux), PHI, Pramod C P Bhatt</a:t>
            </a:r>
          </a:p>
          <a:p>
            <a:pPr lvl="1"/>
            <a:endParaRPr dirty="0"/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B16B-2684-DC4F-ACA7-315FA951E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655197"/>
            <a:ext cx="1478474" cy="18480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175975-CF1C-F94D-B050-FDD14C24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762" y="4226306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1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7178-0E48-BA49-A9D6-F6BE0869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224590" cy="533400"/>
          </a:xfrm>
        </p:spPr>
        <p:txBody>
          <a:bodyPr/>
          <a:lstStyle/>
          <a:p>
            <a:r>
              <a:rPr lang="en-US" sz="2800" dirty="0"/>
              <a:t>Online video resources and course websites of Operating System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5FC71-6CF1-6340-8890-5883F41BE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CS162, </a:t>
            </a:r>
            <a:r>
              <a:rPr lang="en-IN" dirty="0"/>
              <a:t>Operating Systems and Systems Programming, University of California Berkeley, </a:t>
            </a:r>
            <a:r>
              <a:rPr lang="en-IN" dirty="0">
                <a:hlinkClick r:id="rId2"/>
              </a:rPr>
              <a:t>https://inst.eecs.berkeley.edu/~cs162/sp21/</a:t>
            </a:r>
            <a:endParaRPr lang="en-IN" dirty="0"/>
          </a:p>
          <a:p>
            <a:pPr marL="457200" lvl="1" indent="0">
              <a:buNone/>
            </a:pPr>
            <a:r>
              <a:rPr lang="en-IN" dirty="0">
                <a:hlinkClick r:id="rId3"/>
              </a:rPr>
              <a:t>https://youtu.be/itfEcA3TXq4</a:t>
            </a:r>
            <a:endParaRPr lang="en-IN" dirty="0"/>
          </a:p>
          <a:p>
            <a:endParaRPr lang="en-IN" dirty="0"/>
          </a:p>
          <a:p>
            <a:br>
              <a:rPr lang="en-IN" dirty="0"/>
            </a:br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9722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ym typeface="Gill Sans"/>
              </a:rPr>
              <a:t>Syllabus</a:t>
            </a:r>
            <a:endParaRPr dirty="0"/>
          </a:p>
        </p:txBody>
      </p:sp>
      <p:sp>
        <p:nvSpPr>
          <p:cNvPr id="1300" name="Google Shape;1300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/>
              <a:t>OS Concepts: How to Navigate as a Systems Programmer!</a:t>
            </a:r>
            <a:endParaRPr sz="2000" dirty="0"/>
          </a:p>
          <a:p>
            <a:pPr lvl="1"/>
            <a:r>
              <a:rPr lang="en-US" sz="2000" dirty="0"/>
              <a:t>Process, I/O, Networks and Virtual Machines</a:t>
            </a:r>
            <a:endParaRPr sz="2000" dirty="0"/>
          </a:p>
          <a:p>
            <a:r>
              <a:rPr lang="en-US" sz="2000" dirty="0"/>
              <a:t>Concurrency</a:t>
            </a:r>
            <a:endParaRPr sz="2000" dirty="0"/>
          </a:p>
          <a:p>
            <a:pPr lvl="1"/>
            <a:r>
              <a:rPr lang="en-US" sz="2000" dirty="0"/>
              <a:t>Threads, scheduling, locks, deadlock, scalability, fairness</a:t>
            </a:r>
            <a:endParaRPr sz="2000" dirty="0"/>
          </a:p>
          <a:p>
            <a:r>
              <a:rPr lang="en-US" sz="2000" dirty="0"/>
              <a:t>Address Space</a:t>
            </a:r>
            <a:endParaRPr sz="2000" dirty="0"/>
          </a:p>
          <a:p>
            <a:pPr lvl="1"/>
            <a:r>
              <a:rPr lang="en-US" sz="2000" dirty="0"/>
              <a:t>Virtual memory, address translation, protection, sharing</a:t>
            </a:r>
            <a:endParaRPr sz="2000" dirty="0"/>
          </a:p>
          <a:p>
            <a:r>
              <a:rPr lang="en-US" sz="2000" dirty="0"/>
              <a:t>Cache Memory (already covered in Computer Architecture Course)</a:t>
            </a:r>
          </a:p>
          <a:p>
            <a:r>
              <a:rPr lang="en-US" sz="2000" dirty="0"/>
              <a:t>Virtual Memory (already covered in Computer Architecture Course)</a:t>
            </a:r>
          </a:p>
          <a:p>
            <a:r>
              <a:rPr lang="en-US" sz="2000" dirty="0"/>
              <a:t>IPC Methods</a:t>
            </a:r>
          </a:p>
          <a:p>
            <a:r>
              <a:rPr lang="en-US" sz="2000" dirty="0"/>
              <a:t>Process Synchronization</a:t>
            </a:r>
          </a:p>
          <a:p>
            <a:r>
              <a:rPr lang="en-US" sz="2000" dirty="0"/>
              <a:t>File Systems</a:t>
            </a:r>
            <a:endParaRPr sz="2000" dirty="0"/>
          </a:p>
          <a:p>
            <a:pPr lvl="1"/>
            <a:r>
              <a:rPr lang="en-US" sz="2000" dirty="0"/>
              <a:t>I/O devices, file objects, storage, naming, caching, performance, paging, transactions, databases</a:t>
            </a:r>
            <a:endParaRPr sz="2000" dirty="0"/>
          </a:p>
          <a:p>
            <a:r>
              <a:rPr lang="en-US" sz="2000" dirty="0"/>
              <a:t>Security Concepts</a:t>
            </a:r>
            <a:endParaRPr sz="2000" dirty="0"/>
          </a:p>
          <a:p>
            <a:r>
              <a:rPr lang="en-US" sz="2000" dirty="0"/>
              <a:t>Cloud and Data Centers</a:t>
            </a:r>
            <a:endParaRPr sz="2000" dirty="0"/>
          </a:p>
          <a:p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671722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3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3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3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F416EC-1F2A-A141-8FE4-62A07DDE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74519"/>
            <a:ext cx="8010525" cy="533400"/>
          </a:xfrm>
        </p:spPr>
        <p:txBody>
          <a:bodyPr/>
          <a:lstStyle/>
          <a:p>
            <a:r>
              <a:rPr lang="en-US" dirty="0"/>
              <a:t>Better learn by yourself if you don’t know..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5E97D9-B950-7A45-A3B5-AC89F4AA7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Proficiency in C</a:t>
            </a:r>
          </a:p>
          <a:p>
            <a:pPr lvl="1"/>
            <a:r>
              <a:rPr lang="en-US" dirty="0"/>
              <a:t>Pointers</a:t>
            </a:r>
          </a:p>
          <a:p>
            <a:pPr lvl="1"/>
            <a:r>
              <a:rPr lang="en-US" dirty="0"/>
              <a:t>Function Pointers</a:t>
            </a:r>
          </a:p>
          <a:p>
            <a:pPr lvl="1"/>
            <a:r>
              <a:rPr lang="en-US" dirty="0"/>
              <a:t>Memory Management (malloc, free, stack vs heap)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6835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2F4057A8-0CC2-E848-A6DE-C9F67C2C939D}" vid="{573F4645-57C0-A844-9DE9-5884D0F3FF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4161</TotalTime>
  <Pages>60</Pages>
  <Words>1132</Words>
  <Application>Microsoft Macintosh PowerPoint</Application>
  <PresentationFormat>On-screen Show (4:3)</PresentationFormat>
  <Paragraphs>180</Paragraphs>
  <Slides>23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ＭＳ Ｐゴシック</vt:lpstr>
      <vt:lpstr>Arial</vt:lpstr>
      <vt:lpstr>Calibri</vt:lpstr>
      <vt:lpstr>Comic Sans MS</vt:lpstr>
      <vt:lpstr>Gill Sans</vt:lpstr>
      <vt:lpstr>Gill Sans Light</vt:lpstr>
      <vt:lpstr>Helvetica Neue</vt:lpstr>
      <vt:lpstr>Verdana</vt:lpstr>
      <vt:lpstr>Office</vt:lpstr>
      <vt:lpstr>Excel.Chart.8</vt:lpstr>
      <vt:lpstr> CS310 Operating Systems   Lecture 0: Operating System - Course Introduction</vt:lpstr>
      <vt:lpstr>What is so interesting about OS course?</vt:lpstr>
      <vt:lpstr>What is so interesting about OS course?</vt:lpstr>
      <vt:lpstr>Classes : Logistics</vt:lpstr>
      <vt:lpstr>Infrastructure, Textbook &amp; Readings</vt:lpstr>
      <vt:lpstr>Infrastructure, Textbook &amp; Readings</vt:lpstr>
      <vt:lpstr>Online video resources and course websites of Operating System course</vt:lpstr>
      <vt:lpstr>Syllabus</vt:lpstr>
      <vt:lpstr>Better learn by yourself if you don’t know..</vt:lpstr>
      <vt:lpstr>What additional stuff you can expect</vt:lpstr>
      <vt:lpstr>PowerPoint Presentation</vt:lpstr>
      <vt:lpstr>Computing world is changing very fast!</vt:lpstr>
      <vt:lpstr>But then Moore’s Law Ended…</vt:lpstr>
      <vt:lpstr>Storage Capacity is Still Growing!</vt:lpstr>
      <vt:lpstr>Society is Increasingly Connected…</vt:lpstr>
      <vt:lpstr>Network Capacity Still Increasing</vt:lpstr>
      <vt:lpstr>People-to-Computer Ratio Over Time</vt:lpstr>
      <vt:lpstr>Challenge: Complexity</vt:lpstr>
      <vt:lpstr>The World Is Parallel: Intel SkyLake (2017)</vt:lpstr>
      <vt:lpstr>HW Functionality comes with great complexity!</vt:lpstr>
      <vt:lpstr>Increasing Software Complexity</vt:lpstr>
      <vt:lpstr>Questions</vt:lpstr>
      <vt:lpstr>Enjoy Learning CS310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    Operating Systems   Lecture 1: Course Introduction</dc:title>
  <dc:creator>Microsoft Office User</dc:creator>
  <dc:description>Imported some pictures from Silbershatz (c) 2005</dc:description>
  <cp:lastModifiedBy>Microsoft Office User</cp:lastModifiedBy>
  <cp:revision>16</cp:revision>
  <cp:lastPrinted>2019-01-22T23:28:05Z</cp:lastPrinted>
  <dcterms:created xsi:type="dcterms:W3CDTF">2021-06-15T11:59:31Z</dcterms:created>
  <dcterms:modified xsi:type="dcterms:W3CDTF">2021-12-15T09:25:34Z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